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oiret One"/>
      <p:regular r:id="rId28"/>
    </p:embeddedFont>
    <p:embeddedFont>
      <p:font typeface="Dosis Light"/>
      <p:regular r:id="rId29"/>
      <p:bold r:id="rId30"/>
    </p:embeddedFont>
    <p:embeddedFont>
      <p:font typeface="Fira Sans ExtraLight"/>
      <p:regular r:id="rId31"/>
      <p:bold r:id="rId32"/>
      <p:italic r:id="rId33"/>
      <p:boldItalic r:id="rId34"/>
    </p:embeddedFont>
    <p:embeddedFont>
      <p:font typeface="Montez"/>
      <p:regular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Dosis Medium"/>
      <p:regular r:id="rId40"/>
      <p:bold r:id="rId41"/>
    </p:embeddedFont>
    <p:embeddedFont>
      <p:font typeface="Fira Sans Light"/>
      <p:regular r:id="rId42"/>
      <p:bold r:id="rId43"/>
      <p:italic r:id="rId44"/>
      <p:boldItalic r:id="rId45"/>
    </p:embeddedFont>
    <p:embeddedFont>
      <p:font typeface="Questrial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Medium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Light-regular.fntdata"/><Relationship Id="rId41" Type="http://schemas.openxmlformats.org/officeDocument/2006/relationships/font" Target="fonts/DosisMedium-bold.fntdata"/><Relationship Id="rId22" Type="http://schemas.openxmlformats.org/officeDocument/2006/relationships/slide" Target="slides/slide16.xml"/><Relationship Id="rId44" Type="http://schemas.openxmlformats.org/officeDocument/2006/relationships/font" Target="fonts/FiraSansLight-italic.fntdata"/><Relationship Id="rId21" Type="http://schemas.openxmlformats.org/officeDocument/2006/relationships/slide" Target="slides/slide15.xml"/><Relationship Id="rId43" Type="http://schemas.openxmlformats.org/officeDocument/2006/relationships/font" Target="fonts/FiraSansLight-bold.fntdata"/><Relationship Id="rId24" Type="http://schemas.openxmlformats.org/officeDocument/2006/relationships/slide" Target="slides/slide18.xml"/><Relationship Id="rId46" Type="http://schemas.openxmlformats.org/officeDocument/2006/relationships/font" Target="fonts/Questrial-regular.fntdata"/><Relationship Id="rId23" Type="http://schemas.openxmlformats.org/officeDocument/2006/relationships/slide" Target="slides/slide17.xml"/><Relationship Id="rId45" Type="http://schemas.openxmlformats.org/officeDocument/2006/relationships/font" Target="fonts/Fira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iretOne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osi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Light-regular.fntdata"/><Relationship Id="rId30" Type="http://schemas.openxmlformats.org/officeDocument/2006/relationships/font" Target="fonts/DosisLight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Light-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Light-bold.fntdata"/><Relationship Id="rId13" Type="http://schemas.openxmlformats.org/officeDocument/2006/relationships/slide" Target="slides/slide7.xml"/><Relationship Id="rId35" Type="http://schemas.openxmlformats.org/officeDocument/2006/relationships/font" Target="fonts/Montez-regular.fntdata"/><Relationship Id="rId12" Type="http://schemas.openxmlformats.org/officeDocument/2006/relationships/slide" Target="slides/slide6.xml"/><Relationship Id="rId34" Type="http://schemas.openxmlformats.org/officeDocument/2006/relationships/font" Target="fonts/FiraSansExtra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FiraSans-bold.fntdata"/><Relationship Id="rId14" Type="http://schemas.openxmlformats.org/officeDocument/2006/relationships/slide" Target="slides/slide8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1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Fira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890736fca_0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5890736fc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Mahita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b111ca2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b111ca2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Ahnaf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-Reason for also using the realtime database was to get user messages to and fro in real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implemented a messaging feature that allows user to send messages to each other once matched and the real time updates allow for fluent communication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b111ca2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b111ca2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Ahnaf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-Stores primarily the user photos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890736fca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890736fca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Mahita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-Experience with these tools, including lessons learned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Learned how to communicate effectively and also learned both the positive and negatives of GitHub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Positives: branches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Negatives: merge conflicts - when we were trying to merge onto the master branch, it would ask which version of the code we wanted on the master branch - a little inconvenient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890736fca_0_1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890736fca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Tapasya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-Experience with these tools, including lessons learned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Overall, trello fit the requirements we needed. At times it was messy because of the immense amount of tasks but it did visually showcase our progress.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944f0b4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944f0b4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944f0b4c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944f0b4c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944f0b4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944f0b4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944f0b4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944f0b4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Hirali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b111ca2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b111ca2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Hirali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93ed480d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93ed480d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Tapasya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As seen from the demo, we completed our original project scope!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890736fca_0_9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5890736fca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93ed480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93ed480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Hirali: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creativity, teamwork, time management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GitHub, android studios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Mahita: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First time seeing the process of developing an app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Collaboration and planning the process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Tapasya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Ahnaf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Started out with no experience in Android Development 2 months ago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have become proficient in designing user interfaces in XML and also coding complex functions in java for both frontend and backend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Benefited as I got to ecampnd my knowledge base immensely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Saharsh: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890736fca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890736fca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Mahita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890736fca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890736fca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Mahita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890736fca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890736fca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Tapasya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-Experience with these tools, including lessons learned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b545673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b54567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Ahnaf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-Started out by creating design mockups in Adobe XD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-Collaborated with the team to come to a final design and </a:t>
            </a:r>
            <a:r>
              <a:rPr lang="en"/>
              <a:t>implemented</a:t>
            </a:r>
            <a:r>
              <a:rPr lang="en"/>
              <a:t> it in 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 initial designing was done in Adobe XD to create accuracy in execution during actual user interface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944f0b4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944f0b4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Ahnaf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my adobe XD designs to create the design XMLs and through trial and error, connected the different </a:t>
            </a:r>
            <a:r>
              <a:rPr lang="en"/>
              <a:t>elements</a:t>
            </a:r>
            <a:r>
              <a:rPr lang="en"/>
              <a:t> in the user interface and made them </a:t>
            </a:r>
            <a:r>
              <a:rPr lang="en"/>
              <a:t>functional</a:t>
            </a:r>
            <a:r>
              <a:rPr lang="en"/>
              <a:t> with the respective java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-Faced lots of issues with the design rendering primarily due to bugs in android studio but was resolved through heavy research (stackoverflow and google issue tracker)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-Was involved in designing all the screens and making it user </a:t>
            </a:r>
            <a:r>
              <a:rPr lang="en"/>
              <a:t>friendly</a:t>
            </a:r>
            <a:r>
              <a:rPr lang="en"/>
              <a:t> with a pleasant design.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944f0b4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944f0b4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Saharsh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-Autocomplete and suggestions and bad coding and also realtime errors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944f0b4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944f0b4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Ahnaf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-Hosted the entire project in Github using the Mozilla Public License 2.0.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branches to collaborate and keep sync with the workflow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b111ca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b111ca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Saharsh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 - No city">
  <p:cSld name="BLANK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" name="Google Shape;29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1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/>
          <p:nvPr/>
        </p:nvSpPr>
        <p:spPr>
          <a:xfrm flipH="1">
            <a:off x="7847297" y="9889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6882125" y="3728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1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"/>
          <p:cNvSpPr txBox="1"/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3" name="Google Shape;313;p21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"/>
          <p:cNvSpPr/>
          <p:nvPr/>
        </p:nvSpPr>
        <p:spPr>
          <a:xfrm>
            <a:off x="6843776" y="27644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2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3"/>
          <p:cNvSpPr txBox="1"/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46" name="Google Shape;346;p24"/>
          <p:cNvSpPr txBox="1"/>
          <p:nvPr>
            <p:ph idx="2" type="body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47" name="Google Shape;347;p2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51" name="Google Shape;351;p25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2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2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2" name="Google Shape;412;p27"/>
          <p:cNvSpPr txBox="1"/>
          <p:nvPr>
            <p:ph idx="1" type="body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13" name="Google Shape;413;p27"/>
          <p:cNvSpPr txBox="1"/>
          <p:nvPr>
            <p:ph idx="2" type="body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14" name="Google Shape;414;p27"/>
          <p:cNvSpPr txBox="1"/>
          <p:nvPr>
            <p:ph idx="3" type="body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15" name="Google Shape;415;p2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8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418" name="Google Shape;418;p28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8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▫"/>
              <a:defRPr i="1" sz="2600"/>
            </a:lvl1pPr>
            <a:lvl2pPr indent="-3937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2pPr>
            <a:lvl3pPr indent="-3937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3pPr>
            <a:lvl4pPr indent="-3937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4pPr>
            <a:lvl5pPr indent="-3937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5pPr>
            <a:lvl6pPr indent="-3937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6pPr>
            <a:lvl7pPr indent="-3937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7pPr>
            <a:lvl8pPr indent="-3937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8pPr>
            <a:lvl9pPr indent="-3937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9pPr>
          </a:lstStyle>
          <a:p/>
        </p:txBody>
      </p:sp>
      <p:sp>
        <p:nvSpPr>
          <p:cNvPr id="464" name="Google Shape;464;p28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b="1" i="0" sz="6000" u="none" cap="none" strike="noStrike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5" name="Google Shape;465;p2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8"/>
          <p:cNvSpPr/>
          <p:nvPr/>
        </p:nvSpPr>
        <p:spPr>
          <a:xfrm flipH="1">
            <a:off x="7999697" y="9127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7034525" y="2966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8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7224776" y="25358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9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9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3" name="Google Shape;483;p29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indent="-368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indent="-3683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indent="-3683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indent="-3683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indent="-3683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indent="-3683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30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0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0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0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 - No city">
  <p:cSld name="BLANK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1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1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 algn="ctr">
              <a:spcBef>
                <a:spcPts val="600"/>
              </a:spcBef>
              <a:spcAft>
                <a:spcPts val="0"/>
              </a:spcAft>
              <a:buSzPts val="2600"/>
              <a:buChar char="▫"/>
              <a:defRPr i="1" sz="2600"/>
            </a:lvl1pPr>
            <a:lvl2pPr indent="-393700" lvl="1" marL="9144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2pPr>
            <a:lvl3pPr indent="-393700" lvl="2" marL="13716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3pPr>
            <a:lvl4pPr indent="-393700" lvl="3" marL="18288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4pPr>
            <a:lvl5pPr indent="-393700" lvl="4" marL="22860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5pPr>
            <a:lvl6pPr indent="-393700" lvl="5" marL="27432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6pPr>
            <a:lvl7pPr indent="-393700" lvl="6" marL="32004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7pPr>
            <a:lvl8pPr indent="-393700" lvl="7" marL="36576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9pPr>
          </a:lstStyle>
          <a:p/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b="1" sz="6000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2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2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2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9" name="Google Shape;509;p3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33"/>
          <p:cNvGrpSpPr/>
          <p:nvPr/>
        </p:nvGrpSpPr>
        <p:grpSpPr>
          <a:xfrm>
            <a:off x="-1" y="4553738"/>
            <a:ext cx="9150299" cy="589766"/>
            <a:chOff x="0" y="4278697"/>
            <a:chExt cx="13245946" cy="853743"/>
          </a:xfrm>
        </p:grpSpPr>
        <p:sp>
          <p:nvSpPr>
            <p:cNvPr id="512" name="Google Shape;512;p33"/>
            <p:cNvSpPr/>
            <p:nvPr/>
          </p:nvSpPr>
          <p:spPr>
            <a:xfrm>
              <a:off x="0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6622975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3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3"/>
          <p:cNvSpPr txBox="1"/>
          <p:nvPr>
            <p:ph idx="1" type="body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19" name="Google Shape;519;p3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4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" type="blank">
  <p:cSld name="BLANK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5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7" name="Google Shape;537;p3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538" name="Google Shape;538;p3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p36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6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1" type="body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1" name="Google Shape;111;p6"/>
          <p:cNvSpPr txBox="1"/>
          <p:nvPr>
            <p:ph idx="2" type="body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3" name="Google Shape;123;p7"/>
          <p:cNvSpPr txBox="1"/>
          <p:nvPr>
            <p:ph idx="2" type="body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4" name="Google Shape;124;p7"/>
          <p:cNvSpPr txBox="1"/>
          <p:nvPr>
            <p:ph idx="3" type="body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Google Shape;138;p9"/>
            <p:cNvSpPr/>
            <p:nvPr/>
          </p:nvSpPr>
          <p:spPr>
            <a:xfrm>
              <a:off x="0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622975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45" name="Google Shape;145;p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3.png"/><Relationship Id="rId5" Type="http://schemas.openxmlformats.org/officeDocument/2006/relationships/image" Target="../media/image1.jpg"/><Relationship Id="rId6" Type="http://schemas.openxmlformats.org/officeDocument/2006/relationships/image" Target="../media/image3.jp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699FF"/>
            </a:gs>
            <a:gs pos="50000">
              <a:srgbClr val="DDA2EC">
                <a:alpha val="29803"/>
              </a:srgbClr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"/>
          <p:cNvSpPr txBox="1"/>
          <p:nvPr/>
        </p:nvSpPr>
        <p:spPr>
          <a:xfrm>
            <a:off x="2812650" y="3054750"/>
            <a:ext cx="351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625CDE"/>
                </a:solidFill>
                <a:latin typeface="Questrial"/>
                <a:ea typeface="Questrial"/>
                <a:cs typeface="Questrial"/>
                <a:sym typeface="Questrial"/>
              </a:rPr>
              <a:t>Tinder Style Roommate Finder App</a:t>
            </a:r>
            <a:endParaRPr i="0" sz="1600" u="none" cap="none" strike="noStrike">
              <a:solidFill>
                <a:srgbClr val="625CDE"/>
              </a:solidFill>
              <a:latin typeface="Montez"/>
              <a:ea typeface="Montez"/>
              <a:cs typeface="Montez"/>
              <a:sym typeface="Montez"/>
            </a:endParaRPr>
          </a:p>
        </p:txBody>
      </p:sp>
      <p:pic>
        <p:nvPicPr>
          <p:cNvPr id="592" name="Google Shape;592;p37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837851" y="494725"/>
            <a:ext cx="1549476" cy="154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7"/>
          <p:cNvSpPr txBox="1"/>
          <p:nvPr/>
        </p:nvSpPr>
        <p:spPr>
          <a:xfrm>
            <a:off x="2748000" y="2044200"/>
            <a:ext cx="3648000" cy="10551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10800000" dist="28575">
              <a:srgbClr val="B4A7D6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25CDE"/>
                </a:solidFill>
                <a:latin typeface="Poiret One"/>
                <a:ea typeface="Poiret One"/>
                <a:cs typeface="Poiret One"/>
                <a:sym typeface="Poiret One"/>
              </a:rPr>
              <a:t>roomie</a:t>
            </a:r>
            <a:endParaRPr sz="7200">
              <a:solidFill>
                <a:srgbClr val="625CDE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594" name="Google Shape;5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62" y="494725"/>
            <a:ext cx="1549477" cy="154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16200038" scaled="0"/>
        </a:gra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6"/>
          <p:cNvSpPr/>
          <p:nvPr/>
        </p:nvSpPr>
        <p:spPr>
          <a:xfrm>
            <a:off x="803475" y="1000300"/>
            <a:ext cx="7557900" cy="39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 txBox="1"/>
          <p:nvPr>
            <p:ph idx="4294967295" type="title"/>
          </p:nvPr>
        </p:nvSpPr>
        <p:spPr>
          <a:xfrm>
            <a:off x="0" y="0"/>
            <a:ext cx="9144000" cy="8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r</a:t>
            </a: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ealtime database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65" name="Google Shape;6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50" y="1000300"/>
            <a:ext cx="6429700" cy="39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16200038" scaled="0"/>
        </a:gra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/>
          <p:nvPr/>
        </p:nvSpPr>
        <p:spPr>
          <a:xfrm>
            <a:off x="803475" y="1000300"/>
            <a:ext cx="7557900" cy="39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 txBox="1"/>
          <p:nvPr>
            <p:ph idx="4294967295" type="title"/>
          </p:nvPr>
        </p:nvSpPr>
        <p:spPr>
          <a:xfrm>
            <a:off x="0" y="0"/>
            <a:ext cx="9144000" cy="8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f</a:t>
            </a: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irebase storage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72" name="Google Shape;6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75" y="1000300"/>
            <a:ext cx="6412048" cy="3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34F5C"/>
            </a:gs>
            <a:gs pos="100000">
              <a:srgbClr val="9FC5E8"/>
            </a:gs>
          </a:gsLst>
          <a:lin ang="5400012" scaled="0"/>
        </a:gra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idx="4294967295"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communication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78" name="Google Shape;678;p48"/>
          <p:cNvSpPr/>
          <p:nvPr/>
        </p:nvSpPr>
        <p:spPr>
          <a:xfrm>
            <a:off x="1917650" y="1165325"/>
            <a:ext cx="5336700" cy="287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5818E"/>
              </a:gs>
              <a:gs pos="100000">
                <a:srgbClr val="9FC5E8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●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team met every Tuesday. </a:t>
            </a: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●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team also used GitHub to branch, share and merge code on a regular basis.</a:t>
            </a: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●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All actively participated in GroupMe</a:t>
            </a: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Used the group chat to answer questions and discuss meeting times 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1000">
              <a:srgbClr val="FFFFFF"/>
            </a:gs>
            <a:gs pos="100000">
              <a:srgbClr val="6FA8DC"/>
            </a:gs>
          </a:gsLst>
          <a:lin ang="16200038" scaled="0"/>
        </a:gra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9"/>
          <p:cNvSpPr txBox="1"/>
          <p:nvPr>
            <p:ph idx="4294967295" type="title"/>
          </p:nvPr>
        </p:nvSpPr>
        <p:spPr>
          <a:xfrm>
            <a:off x="0" y="0"/>
            <a:ext cx="91440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scrum board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199500" y="846600"/>
            <a:ext cx="8745000" cy="4115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685" name="Google Shape;6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75" y="846600"/>
            <a:ext cx="7667251" cy="41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25CDE"/>
            </a:gs>
            <a:gs pos="100000">
              <a:srgbClr val="6FA8DC"/>
            </a:gs>
          </a:gsLst>
          <a:lin ang="5400700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"/>
          <p:cNvSpPr txBox="1"/>
          <p:nvPr>
            <p:ph idx="4294967295" type="title"/>
          </p:nvPr>
        </p:nvSpPr>
        <p:spPr>
          <a:xfrm>
            <a:off x="0" y="0"/>
            <a:ext cx="9144000" cy="11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login page &amp; sign up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25" y="142950"/>
            <a:ext cx="846599" cy="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25" y="1132375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174" y="1132350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7949" y="1132350"/>
            <a:ext cx="1921749" cy="341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1735" y="1132375"/>
            <a:ext cx="1921741" cy="341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25CDE"/>
            </a:gs>
            <a:gs pos="100000">
              <a:srgbClr val="6FA8DC"/>
            </a:gs>
          </a:gsLst>
          <a:lin ang="5400700" scaled="0"/>
        </a:gra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"/>
          <p:cNvSpPr txBox="1"/>
          <p:nvPr>
            <p:ph idx="4294967295" type="title"/>
          </p:nvPr>
        </p:nvSpPr>
        <p:spPr>
          <a:xfrm>
            <a:off x="0" y="0"/>
            <a:ext cx="91440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main activity &amp; profile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701" name="Google Shape;7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75" y="153000"/>
            <a:ext cx="846599" cy="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938" y="1152461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562" y="1152450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87" y="1152450"/>
            <a:ext cx="1921749" cy="34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6323" y="1152450"/>
            <a:ext cx="1921741" cy="341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25CDE"/>
            </a:gs>
            <a:gs pos="100000">
              <a:srgbClr val="6FA8DC"/>
            </a:gs>
          </a:gsLst>
          <a:lin ang="5400700" scaled="0"/>
        </a:gra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"/>
          <p:cNvSpPr txBox="1"/>
          <p:nvPr>
            <p:ph idx="4294967295" type="title"/>
          </p:nvPr>
        </p:nvSpPr>
        <p:spPr>
          <a:xfrm>
            <a:off x="0" y="0"/>
            <a:ext cx="9144000" cy="11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main activity &amp; messaging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711" name="Google Shape;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0" y="158100"/>
            <a:ext cx="846599" cy="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00" y="1162775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4574" y="1162775"/>
            <a:ext cx="1921749" cy="341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0724" y="1162750"/>
            <a:ext cx="1921749" cy="341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7660" y="1162775"/>
            <a:ext cx="1921741" cy="341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25CDE"/>
            </a:gs>
            <a:gs pos="100000">
              <a:srgbClr val="6FA8DC"/>
            </a:gs>
          </a:gsLst>
          <a:lin ang="5400700" scaled="0"/>
        </a:gra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/>
          <p:nvPr>
            <p:ph idx="4294967295"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demo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625CDE"/>
              </a:gs>
              <a:gs pos="100000">
                <a:srgbClr val="6FA8DC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722" name="Google Shape;722;p5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5626275" y="1340025"/>
            <a:ext cx="2463449" cy="246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25CDE"/>
            </a:gs>
            <a:gs pos="100000">
              <a:srgbClr val="6FA8DC"/>
            </a:gs>
          </a:gsLst>
          <a:lin ang="5400700" scaled="0"/>
        </a:gra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4"/>
          <p:cNvSpPr txBox="1"/>
          <p:nvPr>
            <p:ph idx="4294967295"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video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demo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728" name="Google Shape;728;p5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625CDE"/>
              </a:gs>
              <a:gs pos="100000">
                <a:srgbClr val="6FA8DC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729" name="Google Shape;729;p5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5626275" y="1340025"/>
            <a:ext cx="2463449" cy="246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06666"/>
            </a:gs>
            <a:gs pos="100000">
              <a:srgbClr val="FFF2CC"/>
            </a:gs>
          </a:gsLst>
          <a:lin ang="5400700" scaled="0"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 txBox="1"/>
          <p:nvPr>
            <p:ph idx="4294967295" type="title"/>
          </p:nvPr>
        </p:nvSpPr>
        <p:spPr>
          <a:xfrm>
            <a:off x="0" y="0"/>
            <a:ext cx="34908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original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project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scope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735" name="Google Shape;735;p55"/>
          <p:cNvSpPr/>
          <p:nvPr/>
        </p:nvSpPr>
        <p:spPr>
          <a:xfrm>
            <a:off x="3490800" y="50"/>
            <a:ext cx="5653200" cy="51435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9CB9C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 app which helps you find roommates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Tinder style swipe to accept or reject 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Let them chat on the app after they are 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matched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736" name="Google Shape;7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0" y="1994525"/>
            <a:ext cx="269175" cy="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0" y="2490600"/>
            <a:ext cx="269175" cy="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0" y="3029775"/>
            <a:ext cx="269175" cy="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699FF"/>
            </a:gs>
            <a:gs pos="60000">
              <a:srgbClr val="FCE5CD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8"/>
          <p:cNvSpPr txBox="1"/>
          <p:nvPr/>
        </p:nvSpPr>
        <p:spPr>
          <a:xfrm>
            <a:off x="154955" y="2507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lang="en" sz="3600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rPr>
              <a:t>meet the team</a:t>
            </a:r>
            <a:endParaRPr b="1" i="0" sz="3600" u="none" cap="none" strike="noStrike">
              <a:solidFill>
                <a:schemeClr val="lt1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00" name="Google Shape;600;p38"/>
          <p:cNvSpPr/>
          <p:nvPr/>
        </p:nvSpPr>
        <p:spPr>
          <a:xfrm>
            <a:off x="3873995" y="3388874"/>
            <a:ext cx="1395900" cy="1947600"/>
          </a:xfrm>
          <a:prstGeom prst="flowChartAlternateProcess">
            <a:avLst/>
          </a:prstGeom>
          <a:gradFill>
            <a:gsLst>
              <a:gs pos="0">
                <a:srgbClr val="6699FF">
                  <a:alpha val="49800"/>
                </a:srgbClr>
              </a:gs>
              <a:gs pos="99000">
                <a:srgbClr val="FCE5CD">
                  <a:alpha val="49800"/>
                </a:srgbClr>
              </a:gs>
              <a:gs pos="100000">
                <a:srgbClr val="FFFFCC">
                  <a:alpha val="498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Hirali </a:t>
            </a:r>
            <a:endParaRPr i="0" sz="2000" u="none" cap="none" strike="noStrike"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Patel</a:t>
            </a:r>
            <a:endParaRPr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Pr</a:t>
            </a:r>
            <a:r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oduct 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Owner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01" name="Google Shape;601;p38"/>
          <p:cNvSpPr/>
          <p:nvPr/>
        </p:nvSpPr>
        <p:spPr>
          <a:xfrm>
            <a:off x="5341068" y="3379946"/>
            <a:ext cx="1395900" cy="194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99FF">
                  <a:alpha val="49800"/>
                </a:srgbClr>
              </a:gs>
              <a:gs pos="99000">
                <a:srgbClr val="FCE5CD">
                  <a:alpha val="49800"/>
                </a:srgbClr>
              </a:gs>
              <a:gs pos="100000">
                <a:srgbClr val="FFFFCC">
                  <a:alpha val="498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Tapasya Sharma</a:t>
            </a:r>
            <a:endParaRPr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Data </a:t>
            </a:r>
            <a:b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Analyst 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6808142" y="3379946"/>
            <a:ext cx="1395900" cy="194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99FF">
                  <a:alpha val="49800"/>
                </a:srgbClr>
              </a:gs>
              <a:gs pos="99000">
                <a:srgbClr val="FCE5CD">
                  <a:alpha val="49800"/>
                </a:srgbClr>
              </a:gs>
              <a:gs pos="100000">
                <a:srgbClr val="FFFFCC">
                  <a:alpha val="498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Ahnaf An Nafee</a:t>
            </a:r>
            <a:endParaRPr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Scrum 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Maste</a:t>
            </a: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r / Developer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2406925" y="3388886"/>
            <a:ext cx="1395900" cy="194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99FF">
                  <a:alpha val="49800"/>
                </a:srgbClr>
              </a:gs>
              <a:gs pos="99000">
                <a:srgbClr val="FCE5CD">
                  <a:alpha val="49800"/>
                </a:srgbClr>
              </a:gs>
              <a:gs pos="100000">
                <a:srgbClr val="FFFFCC">
                  <a:alpha val="498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Mahita Tatavarthy</a:t>
            </a:r>
            <a:endParaRPr i="0" sz="2000" u="none" cap="none" strike="noStrike"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Business Designer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604" name="Google Shape;604;p38"/>
          <p:cNvPicPr preferRelativeResize="0"/>
          <p:nvPr/>
        </p:nvPicPr>
        <p:blipFill rotWithShape="1">
          <a:blip r:embed="rId3">
            <a:alphaModFix/>
          </a:blip>
          <a:srcRect b="10049" l="25890" r="14150" t="32297"/>
          <a:stretch/>
        </p:blipFill>
        <p:spPr>
          <a:xfrm>
            <a:off x="1011025" y="1575599"/>
            <a:ext cx="1395900" cy="135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38"/>
          <p:cNvSpPr/>
          <p:nvPr/>
        </p:nvSpPr>
        <p:spPr>
          <a:xfrm>
            <a:off x="939848" y="3388874"/>
            <a:ext cx="1395900" cy="194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99FF"/>
              </a:gs>
              <a:gs pos="99000">
                <a:srgbClr val="FCE5CD"/>
              </a:gs>
              <a:gs pos="100000">
                <a:srgbClr val="FFFFCC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FFFFFF"/>
                </a:solidFill>
                <a:latin typeface="Dosis Medium"/>
                <a:ea typeface="Dosis Medium"/>
                <a:cs typeface="Dosis Medium"/>
                <a:sym typeface="Dosis Medium"/>
              </a:rPr>
              <a:t>Saharsh Vedi </a:t>
            </a:r>
            <a:endParaRPr>
              <a:solidFill>
                <a:srgbClr val="FFFFFF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Application Developer</a:t>
            </a:r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606" name="Google Shape;606;p38"/>
          <p:cNvPicPr preferRelativeResize="0"/>
          <p:nvPr/>
        </p:nvPicPr>
        <p:blipFill rotWithShape="1">
          <a:blip r:embed="rId4">
            <a:alphaModFix/>
          </a:blip>
          <a:srcRect b="1634" l="0" r="0" t="1625"/>
          <a:stretch/>
        </p:blipFill>
        <p:spPr>
          <a:xfrm>
            <a:off x="6737075" y="1595438"/>
            <a:ext cx="1398900" cy="135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7" name="Google Shape;607;p38"/>
          <p:cNvPicPr preferRelativeResize="0"/>
          <p:nvPr/>
        </p:nvPicPr>
        <p:blipFill rotWithShape="1">
          <a:blip r:embed="rId5">
            <a:alphaModFix/>
          </a:blip>
          <a:srcRect b="0" l="19" r="19" t="0"/>
          <a:stretch/>
        </p:blipFill>
        <p:spPr>
          <a:xfrm>
            <a:off x="2043325" y="1395200"/>
            <a:ext cx="1759500" cy="1753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8" name="Google Shape;60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1225" y="1366262"/>
            <a:ext cx="1755600" cy="1755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9" name="Google Shape;609;p38"/>
          <p:cNvPicPr preferRelativeResize="0"/>
          <p:nvPr/>
        </p:nvPicPr>
        <p:blipFill rotWithShape="1">
          <a:blip r:embed="rId7">
            <a:alphaModFix/>
          </a:blip>
          <a:srcRect b="6575" l="0" r="0" t="6566"/>
          <a:stretch/>
        </p:blipFill>
        <p:spPr>
          <a:xfrm>
            <a:off x="3566100" y="1242625"/>
            <a:ext cx="2011800" cy="2011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699FF"/>
            </a:gs>
            <a:gs pos="50000">
              <a:srgbClr val="DDA2EC">
                <a:alpha val="29803"/>
              </a:srgbClr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"/>
          <p:cNvSpPr txBox="1"/>
          <p:nvPr/>
        </p:nvSpPr>
        <p:spPr>
          <a:xfrm>
            <a:off x="1275150" y="1971220"/>
            <a:ext cx="6593700" cy="71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674E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personal gain</a:t>
            </a:r>
            <a:endParaRPr b="1" sz="7200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2E8C"/>
            </a:gs>
            <a:gs pos="100000">
              <a:srgbClr val="8E7CC3"/>
            </a:gs>
          </a:gsLst>
          <a:lin ang="5400700" scaled="0"/>
        </a:gra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7"/>
          <p:cNvSpPr txBox="1"/>
          <p:nvPr/>
        </p:nvSpPr>
        <p:spPr>
          <a:xfrm>
            <a:off x="1275150" y="1971220"/>
            <a:ext cx="65937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Thanks!</a:t>
            </a:r>
            <a:endParaRPr b="1" sz="4800">
              <a:solidFill>
                <a:srgbClr val="FFFFFF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749" name="Google Shape;749;p57"/>
          <p:cNvSpPr txBox="1"/>
          <p:nvPr/>
        </p:nvSpPr>
        <p:spPr>
          <a:xfrm>
            <a:off x="1303800" y="2580976"/>
            <a:ext cx="653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Any questions?</a:t>
            </a:r>
            <a:endParaRPr sz="2400">
              <a:solidFill>
                <a:srgbClr val="FFFFFF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06666"/>
            </a:gs>
            <a:gs pos="100000">
              <a:srgbClr val="FFF2CC"/>
            </a:gs>
          </a:gsLst>
          <a:lin ang="5400700" scaled="0"/>
        </a:gra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"/>
          <p:cNvSpPr txBox="1"/>
          <p:nvPr>
            <p:ph idx="4294967295" type="title"/>
          </p:nvPr>
        </p:nvSpPr>
        <p:spPr>
          <a:xfrm>
            <a:off x="0" y="0"/>
            <a:ext cx="34908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original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project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scope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15" name="Google Shape;615;p39"/>
          <p:cNvSpPr/>
          <p:nvPr/>
        </p:nvSpPr>
        <p:spPr>
          <a:xfrm>
            <a:off x="3490800" y="0"/>
            <a:ext cx="5652900" cy="51435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9CB9C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 app which helps you find roommates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Tinder style swipe to accept or reject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estrial"/>
              <a:buChar char="○"/>
            </a:pPr>
            <a: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Let them chat on the app after they are matched</a:t>
            </a:r>
            <a:br>
              <a:rPr lang="en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51C75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0"/>
          <p:cNvSpPr txBox="1"/>
          <p:nvPr>
            <p:ph idx="4294967295"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t</a:t>
            </a: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ools used 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21" name="Google Shape;621;p40"/>
          <p:cNvSpPr/>
          <p:nvPr/>
        </p:nvSpPr>
        <p:spPr>
          <a:xfrm>
            <a:off x="1917650" y="1165325"/>
            <a:ext cx="5336700" cy="287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51C75"/>
              </a:gs>
              <a:gs pos="100000">
                <a:srgbClr val="A4C2F4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endParaRPr sz="17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GroupMe for communication</a:t>
            </a:r>
            <a:endParaRPr sz="17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Android Studio</a:t>
            </a:r>
            <a:endParaRPr sz="17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Adobe XD </a:t>
            </a:r>
            <a:endParaRPr sz="17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Trello for Scrum Board </a:t>
            </a:r>
            <a:endParaRPr sz="17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Questrial"/>
              <a:buChar char="●"/>
            </a:pPr>
            <a:r>
              <a:rPr lang="en" sz="1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Firebase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C1130"/>
            </a:gs>
            <a:gs pos="100000">
              <a:srgbClr val="FF00FF"/>
            </a:gs>
          </a:gsLst>
          <a:lin ang="5400012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/>
          <p:nvPr>
            <p:ph idx="4294967295" type="title"/>
          </p:nvPr>
        </p:nvSpPr>
        <p:spPr>
          <a:xfrm>
            <a:off x="-100" y="0"/>
            <a:ext cx="91440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adobe XD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627" name="Google Shape;627;p41"/>
          <p:cNvGrpSpPr/>
          <p:nvPr/>
        </p:nvGrpSpPr>
        <p:grpSpPr>
          <a:xfrm>
            <a:off x="574950" y="1020650"/>
            <a:ext cx="7994100" cy="3575100"/>
            <a:chOff x="574850" y="919200"/>
            <a:chExt cx="7994100" cy="3575100"/>
          </a:xfrm>
        </p:grpSpPr>
        <p:sp>
          <p:nvSpPr>
            <p:cNvPr id="628" name="Google Shape;628;p41"/>
            <p:cNvSpPr/>
            <p:nvPr/>
          </p:nvSpPr>
          <p:spPr>
            <a:xfrm>
              <a:off x="574850" y="919200"/>
              <a:ext cx="7994100" cy="3575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4C1130"/>
                </a:gs>
                <a:gs pos="100000">
                  <a:srgbClr val="FF00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</p:txBody>
        </p:sp>
        <p:pic>
          <p:nvPicPr>
            <p:cNvPr id="629" name="Google Shape;62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4138" y="919200"/>
              <a:ext cx="6355723" cy="357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8761D"/>
            </a:gs>
            <a:gs pos="50000">
              <a:srgbClr val="93C47D"/>
            </a:gs>
            <a:gs pos="100000">
              <a:srgbClr val="FFD966"/>
            </a:gs>
          </a:gsLst>
          <a:lin ang="5400012" scaled="0"/>
        </a:gra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2"/>
          <p:cNvSpPr txBox="1"/>
          <p:nvPr>
            <p:ph idx="4294967295" type="title"/>
          </p:nvPr>
        </p:nvSpPr>
        <p:spPr>
          <a:xfrm>
            <a:off x="0" y="0"/>
            <a:ext cx="91440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android studio (design)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216900" y="746700"/>
            <a:ext cx="8710200" cy="4250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8761D"/>
              </a:gs>
              <a:gs pos="50000">
                <a:srgbClr val="93C47D"/>
              </a:gs>
              <a:gs pos="100000">
                <a:srgbClr val="FFD966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636" name="Google Shape;6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88" y="746700"/>
            <a:ext cx="7556822" cy="42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8761D"/>
            </a:gs>
            <a:gs pos="50000">
              <a:srgbClr val="93C47D"/>
            </a:gs>
            <a:gs pos="100000">
              <a:srgbClr val="FFD966"/>
            </a:gs>
          </a:gsLst>
          <a:lin ang="5400012" scaled="0"/>
        </a:gra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3"/>
          <p:cNvSpPr txBox="1"/>
          <p:nvPr>
            <p:ph idx="4294967295" type="title"/>
          </p:nvPr>
        </p:nvSpPr>
        <p:spPr>
          <a:xfrm>
            <a:off x="0" y="0"/>
            <a:ext cx="91440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android studio (</a:t>
            </a: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code</a:t>
            </a: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)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42" name="Google Shape;642;p43"/>
          <p:cNvSpPr/>
          <p:nvPr/>
        </p:nvSpPr>
        <p:spPr>
          <a:xfrm>
            <a:off x="216900" y="746700"/>
            <a:ext cx="8710200" cy="4250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8761D"/>
              </a:gs>
              <a:gs pos="50000">
                <a:srgbClr val="93C47D"/>
              </a:gs>
              <a:gs pos="100000">
                <a:srgbClr val="FFD966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643" name="Google Shape;6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588" y="746700"/>
            <a:ext cx="7556822" cy="42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lin ang="16200038" scaled="0"/>
        </a:gra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 txBox="1"/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android studio (code)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649" name="Google Shape;649;p44"/>
          <p:cNvSpPr/>
          <p:nvPr/>
        </p:nvSpPr>
        <p:spPr>
          <a:xfrm>
            <a:off x="514100" y="1017075"/>
            <a:ext cx="8115900" cy="364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650" name="Google Shape;650;p44"/>
          <p:cNvSpPr txBox="1"/>
          <p:nvPr>
            <p:ph idx="4294967295" type="title"/>
          </p:nvPr>
        </p:nvSpPr>
        <p:spPr>
          <a:xfrm>
            <a:off x="0" y="0"/>
            <a:ext cx="91440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repository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51" name="Google Shape;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38" y="1017150"/>
            <a:ext cx="7380724" cy="36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16200038" scaled="0"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/>
          <p:nvPr/>
        </p:nvSpPr>
        <p:spPr>
          <a:xfrm>
            <a:off x="803475" y="1000300"/>
            <a:ext cx="7557900" cy="39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 txBox="1"/>
          <p:nvPr>
            <p:ph idx="4294967295" type="title"/>
          </p:nvPr>
        </p:nvSpPr>
        <p:spPr>
          <a:xfrm>
            <a:off x="0" y="0"/>
            <a:ext cx="91440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iret One"/>
                <a:ea typeface="Poiret One"/>
                <a:cs typeface="Poiret One"/>
                <a:sym typeface="Poiret One"/>
              </a:rPr>
              <a:t>firestore</a:t>
            </a:r>
            <a:endParaRPr sz="3600"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658" name="Google Shape;6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675" y="1000300"/>
            <a:ext cx="6368624" cy="39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